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3"/>
  </p:notesMasterIdLst>
  <p:sldIdLst>
    <p:sldId id="256" r:id="rId3"/>
    <p:sldId id="264" r:id="rId4"/>
    <p:sldId id="265" r:id="rId5"/>
    <p:sldId id="295" r:id="rId6"/>
    <p:sldId id="267" r:id="rId7"/>
    <p:sldId id="268" r:id="rId8"/>
    <p:sldId id="293" r:id="rId9"/>
    <p:sldId id="270" r:id="rId10"/>
    <p:sldId id="294" r:id="rId11"/>
    <p:sldId id="271" r:id="rId1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Merriweather" pitchFamily="2" charset="77"/>
      <p:regular r:id="rId18"/>
      <p:bold r:id="rId19"/>
      <p:italic r:id="rId20"/>
      <p:boldItalic r:id="rId21"/>
    </p:embeddedFont>
    <p:embeddedFont>
      <p:font typeface="Merriweather Light" pitchFamily="2" charset="77"/>
      <p:regular r:id="rId22"/>
      <p: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Proxima Nova Semibold" panose="02000506030000020004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0"/>
  </p:normalViewPr>
  <p:slideViewPr>
    <p:cSldViewPr snapToGrid="0">
      <p:cViewPr varScale="1">
        <p:scale>
          <a:sx n="159" d="100"/>
          <a:sy n="159" d="100"/>
        </p:scale>
        <p:origin x="1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9DA659C-8DDC-EA85-E268-55B324E6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5DB0EC9B-A367-DB09-E839-63007D132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3DDF5725-8BF2-D7A9-E2DB-F61418AA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8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F9EDACE-A6A1-AC1E-41A6-15D2A3F4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67BE6475-5E2A-1302-80AF-586DD4468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CF2DA4C8-A855-E0A8-6CC8-B7F3F6611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38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1D38C0DE-E195-0B4E-882A-11E6E731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7FF10A53-3081-FCDF-334B-29C1F68A8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5718597B-65B0-12A8-2DC0-6E20201C6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9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89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44D233C-9450-9E28-B4A0-75B5EFFD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0ACE3D16-9CCE-1938-82E0-99C602327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B484B33C-2B18-1A97-F4E5-1FFE04DC6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79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B8577B2-B837-908E-F4C2-367EEC38C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41381DF3-0C3E-98D5-1EC6-2E3134A00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53E7B1E9-8EB2-7CFA-0BFE-36E3B253F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03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Lauri Soome, Yan Huang, Xiang Gao, Vyshnavi Kondapalli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91722" y="792844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 dirty="0"/>
              <a:t>Yan H.</a:t>
            </a:r>
            <a:endParaRPr sz="3000" dirty="0"/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3130051" y="0"/>
            <a:ext cx="28838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054146" y="791061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803698" y="799082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073322" y="802195"/>
            <a:ext cx="2402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dirty="0"/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545264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502589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38794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106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Image-Based Price Estimation of Second-Hand Musical Instruments using Deep Learning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20600E80-7D44-0D0A-84A7-FE9597C4CD56}"/>
              </a:ext>
            </a:extLst>
          </p:cNvPr>
          <p:cNvSpPr txBox="1">
            <a:spLocks/>
          </p:cNvSpPr>
          <p:nvPr/>
        </p:nvSpPr>
        <p:spPr>
          <a:xfrm>
            <a:off x="192505" y="1813261"/>
            <a:ext cx="8245642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Musical instruments have a big second-hand market.</a:t>
            </a:r>
            <a:endParaRPr lang="en-US" sz="2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Beginners looking to find affordable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Musicians upgrading looking to sell their used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Buyers and sellers both not aware of the prices of second-hand instruments.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Our aim is to recommend fair prices to both sellers and buyers based of the images of the musical instruments.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F5AADC-5586-5851-C81F-AC1B5179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1F1C5746-DCC6-5AB6-B7D3-205477990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Possible Challenges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84CDFC6-D8F1-15C6-8237-E95A0E0904B5}"/>
              </a:ext>
            </a:extLst>
          </p:cNvPr>
          <p:cNvSpPr txBox="1">
            <a:spLocks/>
          </p:cNvSpPr>
          <p:nvPr/>
        </p:nvSpPr>
        <p:spPr>
          <a:xfrm>
            <a:off x="1392640" y="1857875"/>
            <a:ext cx="6198300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Availability of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Noise in the training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DL used in classification, our project is a regression problem</a:t>
            </a:r>
          </a:p>
        </p:txBody>
      </p:sp>
    </p:spTree>
    <p:extLst>
      <p:ext uri="{BB962C8B-B14F-4D97-AF65-F5344CB8AC3E}">
        <p14:creationId xmlns:p14="http://schemas.microsoft.com/office/powerpoint/2010/main" val="370632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EDDAB1ED-2567-306E-9B07-899F4EAE5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2F078BFE-12E3-98D2-4380-23015BB09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Methodology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DF224B4C-21A2-B689-9CE7-8F829FF16AF5}"/>
              </a:ext>
            </a:extLst>
          </p:cNvPr>
          <p:cNvSpPr txBox="1">
            <a:spLocks/>
          </p:cNvSpPr>
          <p:nvPr/>
        </p:nvSpPr>
        <p:spPr>
          <a:xfrm>
            <a:off x="521368" y="1647825"/>
            <a:ext cx="7069572" cy="240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Literature Review</a:t>
            </a:r>
          </a:p>
          <a:p>
            <a:r>
              <a:rPr lang="en-US" sz="3000" dirty="0"/>
              <a:t>Collect &amp; Preprocess Data</a:t>
            </a:r>
          </a:p>
          <a:p>
            <a:r>
              <a:rPr lang="en-US" sz="3000" dirty="0"/>
              <a:t>Develop Different Neural Networks</a:t>
            </a:r>
          </a:p>
          <a:p>
            <a:r>
              <a:rPr lang="en-US" sz="3000" dirty="0"/>
              <a:t>Evaluate &amp; Select Model</a:t>
            </a:r>
          </a:p>
        </p:txBody>
      </p:sp>
    </p:spTree>
    <p:extLst>
      <p:ext uri="{BB962C8B-B14F-4D97-AF65-F5344CB8AC3E}">
        <p14:creationId xmlns:p14="http://schemas.microsoft.com/office/powerpoint/2010/main" val="213388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E04F3A4-F632-0CA4-28DE-4557FD3B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F24ABEF2-E004-2858-23F6-84119A9DA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Project Management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A81797E-983C-98F9-8B7E-776D274C138A}"/>
              </a:ext>
            </a:extLst>
          </p:cNvPr>
          <p:cNvSpPr txBox="1">
            <a:spLocks/>
          </p:cNvSpPr>
          <p:nvPr/>
        </p:nvSpPr>
        <p:spPr>
          <a:xfrm>
            <a:off x="1392640" y="1158540"/>
            <a:ext cx="6198300" cy="387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Follow the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Weekly Progress Reports &amp;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Adapt to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Partner with the Project Sponsor for Insight and Support</a:t>
            </a:r>
          </a:p>
          <a:p>
            <a:br>
              <a:rPr lang="en-US" sz="3000" dirty="0"/>
            </a:b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4779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None/>
              </a:pPr>
              <a:t>7</a:t>
            </a:fld>
            <a:endParaRPr sz="900">
              <a:solidFill>
                <a:srgbClr val="5621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35" name="Google Shape;13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mtClean="0"/>
              <a:pPr marL="0" marR="0" lvl="1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7</a:t>
            </a:fld>
            <a:endParaRPr sz="2000" dirty="0">
              <a:solidFill>
                <a:srgbClr val="5621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9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9"/>
          <p:cNvSpPr txBox="1"/>
          <p:nvPr/>
        </p:nvSpPr>
        <p:spPr>
          <a:xfrm>
            <a:off x="719527" y="910862"/>
            <a:ext cx="765247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dirty="0">
                <a:solidFill>
                  <a:srgbClr val="562100"/>
                </a:solidFill>
                <a:latin typeface="Merriweather" pitchFamily="2" charset="77"/>
                <a:ea typeface="CMU Concrete Roman" panose="02000603000000000000" pitchFamily="2" charset="0"/>
                <a:cs typeface="CMU Concrete Roman" panose="02000603000000000000" pitchFamily="2" charset="0"/>
              </a:rPr>
              <a:t>Relevant Papers</a:t>
            </a:r>
            <a:endParaRPr lang="en-US" sz="1100" dirty="0">
              <a:latin typeface="Merriweather" pitchFamily="2" charset="77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  <p:sp>
        <p:nvSpPr>
          <p:cNvPr id="139" name="Google Shape;139;p9"/>
          <p:cNvSpPr txBox="1"/>
          <p:nvPr/>
        </p:nvSpPr>
        <p:spPr>
          <a:xfrm>
            <a:off x="102915" y="1705989"/>
            <a:ext cx="8526780" cy="280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lvl="1" indent="-285750">
              <a:buClr>
                <a:schemeClr val="dk2"/>
              </a:buClr>
              <a:buSzPts val="1280"/>
              <a:buFont typeface="Wingdings" pitchFamily="2" charset="2"/>
              <a:buChar char="§"/>
            </a:pPr>
            <a:r>
              <a:rPr lang="en-US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Objective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Minimizing the costs (</a:t>
            </a:r>
            <a:r>
              <a:rPr lang="en-US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Sivagnanam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et al. 2021</a:t>
            </a:r>
            <a:r>
              <a:rPr lang="en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).</a:t>
            </a:r>
          </a:p>
          <a:p>
            <a:pPr marL="857250" lvl="1" indent="-285750">
              <a:buClr>
                <a:schemeClr val="dk2"/>
              </a:buClr>
              <a:buSzPts val="1280"/>
              <a:buFont typeface="Wingdings" pitchFamily="2" charset="2"/>
              <a:buChar char="§"/>
            </a:pPr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8" indent="-285750">
              <a:buClr>
                <a:schemeClr val="dk2"/>
              </a:buClr>
              <a:buSzPts val="128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current project: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and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dynamic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routing (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Masri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et al. 2021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857250" lvl="8" indent="-285750">
              <a:buClr>
                <a:schemeClr val="dk2"/>
              </a:buClr>
              <a:buSzPts val="128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>
                <a:schemeClr val="dk2"/>
              </a:buClr>
              <a:buSzPts val="128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Stochasticity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of price, solar generation, weather, …</a:t>
            </a:r>
          </a:p>
          <a:p>
            <a:pPr marL="857250" lvl="1" indent="-285750">
              <a:buClr>
                <a:schemeClr val="dk2"/>
              </a:buClr>
              <a:buSzPts val="128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>
                <a:schemeClr val="dk2"/>
              </a:buClr>
              <a:buSzPts val="128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</a:rPr>
              <a:t>Microgrid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</a:rPr>
              <a:t> economic dispatch (ED)</a:t>
            </a:r>
          </a:p>
          <a:p>
            <a:pPr marL="571500" lvl="1">
              <a:buClr>
                <a:schemeClr val="dk2"/>
              </a:buClr>
              <a:buSzPts val="1280"/>
            </a:pPr>
            <a:endParaRPr lang="en-US" sz="1100" u="none" strike="noStrike" cap="none" dirty="0">
              <a:solidFill>
                <a:srgbClr val="555A62"/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rgbClr val="555A62"/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en-US" sz="1100" u="none" strike="noStrike" cap="none" dirty="0">
              <a:solidFill>
                <a:srgbClr val="555A62"/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rgbClr val="555A62"/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rgbClr val="555A62"/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rgbClr val="555A62"/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Sivagnanam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A., Ayman, A., Wilbur, M., Pugliese, P., Dubey, A., &amp;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Laszka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A. (2021, May). Minimizing energy use of mixed-fleet public transit for fixed-route service. In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Proceedings of the AAAI Conference on Artificial Intelligence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 (Vol. 35, No. 17, pp. 14930-14938).</a:t>
            </a: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Masri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N.,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Yetkin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M., Hillman, E., Fay, D., &amp; Kishore, S. (2021, December). Optimal public electric bus fleet charging schedule with solar and energy storage considering static and dynamic route assignment. In 2021 IEEE Symposium Series on Computational Intelligence (SSCI) (pp. 01-10). IEEE.</a:t>
            </a:r>
          </a:p>
        </p:txBody>
      </p:sp>
    </p:spTree>
    <p:extLst>
      <p:ext uri="{BB962C8B-B14F-4D97-AF65-F5344CB8AC3E}">
        <p14:creationId xmlns:p14="http://schemas.microsoft.com/office/powerpoint/2010/main" val="49639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72426ECB-B8D8-D1CE-F2D8-142C4E25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B934A7FB-CD02-A4B1-AC49-3CE46A0EC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Time Plan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39F4CF63-9D08-7DC6-5843-CF2FACA00CBC}"/>
              </a:ext>
            </a:extLst>
          </p:cNvPr>
          <p:cNvSpPr txBox="1">
            <a:spLocks/>
          </p:cNvSpPr>
          <p:nvPr/>
        </p:nvSpPr>
        <p:spPr>
          <a:xfrm>
            <a:off x="1392640" y="1857876"/>
            <a:ext cx="6198300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The project is designed to develop a model that predicts the prices for second-hand musical instruments using seller-provided images.</a:t>
            </a:r>
          </a:p>
        </p:txBody>
      </p:sp>
    </p:spTree>
    <p:extLst>
      <p:ext uri="{BB962C8B-B14F-4D97-AF65-F5344CB8AC3E}">
        <p14:creationId xmlns:p14="http://schemas.microsoft.com/office/powerpoint/2010/main" val="337476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BC79E8-D74E-6B34-35CC-67E44054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69E1FF36-8F65-F91A-BE6A-8A71296C6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Task Split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FDC46D36-9BA6-BFCD-3193-731C529D1394}"/>
              </a:ext>
            </a:extLst>
          </p:cNvPr>
          <p:cNvSpPr txBox="1">
            <a:spLocks/>
          </p:cNvSpPr>
          <p:nvPr/>
        </p:nvSpPr>
        <p:spPr>
          <a:xfrm>
            <a:off x="1392640" y="1647825"/>
            <a:ext cx="6198300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Tasks: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146831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419</Words>
  <Application>Microsoft Macintosh PowerPoint</Application>
  <PresentationFormat>On-screen Show (16:9)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Proxima Nova Semibold</vt:lpstr>
      <vt:lpstr>Georgia</vt:lpstr>
      <vt:lpstr>Merriweather Light</vt:lpstr>
      <vt:lpstr>CMU SERIF ROMAN</vt:lpstr>
      <vt:lpstr>Wingdings</vt:lpstr>
      <vt:lpstr>Proxima Nova</vt:lpstr>
      <vt:lpstr>Arial</vt:lpstr>
      <vt:lpstr>Merriweather</vt:lpstr>
      <vt:lpstr>CMU SERIF ROMAN</vt:lpstr>
      <vt:lpstr>Simple Light</vt:lpstr>
      <vt:lpstr>LU Presentation Template: Version 1</vt:lpstr>
      <vt:lpstr>Image Based Price Estimation Model</vt:lpstr>
      <vt:lpstr>Yan H.</vt:lpstr>
      <vt:lpstr>Image-Based Price Estimation of Second-Hand Musical Instruments using Deep Learning</vt:lpstr>
      <vt:lpstr>Possible Challenges</vt:lpstr>
      <vt:lpstr>Methodology</vt:lpstr>
      <vt:lpstr>Project Management</vt:lpstr>
      <vt:lpstr>PowerPoint Presentation</vt:lpstr>
      <vt:lpstr>Time Plan</vt:lpstr>
      <vt:lpstr>Task Split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cp:lastModifiedBy>Soome Lauri</cp:lastModifiedBy>
  <cp:revision>4</cp:revision>
  <dcterms:modified xsi:type="dcterms:W3CDTF">2024-02-11T18:44:22Z</dcterms:modified>
</cp:coreProperties>
</file>